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Raleway" pitchFamily="2" charset="0"/>
      <p:regular r:id="rId11"/>
    </p:embeddedFont>
    <p:embeddedFont>
      <p:font typeface="Roboto" panose="02000000000000000000" pitchFamily="2"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4542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3649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3C3939">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965118"/>
            <a:ext cx="6061234" cy="566976"/>
          </a:xfrm>
          <a:prstGeom prst="rect">
            <a:avLst/>
          </a:prstGeom>
          <a:noFill/>
          <a:ln/>
        </p:spPr>
        <p:txBody>
          <a:bodyPr wrap="none" lIns="0" tIns="0" rIns="0" bIns="0" rtlCol="0" anchor="t"/>
          <a:lstStyle/>
          <a:p>
            <a:pPr marL="0" indent="0" algn="l">
              <a:lnSpc>
                <a:spcPts val="4450"/>
              </a:lnSpc>
              <a:buNone/>
            </a:pPr>
            <a:r>
              <a:rPr lang="en-US" sz="3550" b="1" dirty="0">
                <a:solidFill>
                  <a:srgbClr val="1B1B27"/>
                </a:solidFill>
                <a:ea typeface="Raleway" pitchFamily="34" charset="-122"/>
                <a:cs typeface="Raleway" pitchFamily="34" charset="-120"/>
              </a:rPr>
              <a:t>Food Redistribution Interface</a:t>
            </a:r>
            <a:endParaRPr lang="en-US" sz="3550" b="1" dirty="0"/>
          </a:p>
        </p:txBody>
      </p:sp>
      <p:sp>
        <p:nvSpPr>
          <p:cNvPr id="4" name="Text 1"/>
          <p:cNvSpPr/>
          <p:nvPr/>
        </p:nvSpPr>
        <p:spPr>
          <a:xfrm>
            <a:off x="6280190" y="3802549"/>
            <a:ext cx="7556421" cy="2460952"/>
          </a:xfrm>
          <a:prstGeom prst="rect">
            <a:avLst/>
          </a:prstGeom>
          <a:noFill/>
          <a:ln/>
        </p:spPr>
        <p:txBody>
          <a:bodyPr wrap="square" lIns="0" tIns="0" rIns="0" bIns="0" rtlCol="0" anchor="t"/>
          <a:lstStyle/>
          <a:p>
            <a:pPr>
              <a:lnSpc>
                <a:spcPct val="150000"/>
              </a:lnSpc>
            </a:pPr>
            <a:r>
              <a:rPr lang="en-US" dirty="0"/>
              <a:t>Food waste is a critical global issue, with millions of tons of edible food being discarded each year, while many people still go hungry.</a:t>
            </a:r>
            <a:br>
              <a:rPr lang="en-US" dirty="0"/>
            </a:br>
            <a:r>
              <a:rPr lang="en-US" dirty="0"/>
              <a:t>This project introduces a </a:t>
            </a:r>
            <a:r>
              <a:rPr lang="en-US" b="1" dirty="0"/>
              <a:t>technologically advanced platform</a:t>
            </a:r>
            <a:r>
              <a:rPr lang="en-US" dirty="0"/>
              <a:t> to bridge the gap between </a:t>
            </a:r>
            <a:r>
              <a:rPr lang="en-US" b="1" dirty="0"/>
              <a:t>food donors</a:t>
            </a:r>
            <a:r>
              <a:rPr lang="en-US" dirty="0"/>
              <a:t> (restaurants, supermarkets, individuals) and </a:t>
            </a:r>
            <a:r>
              <a:rPr lang="en-US" b="1" dirty="0"/>
              <a:t>recipients</a:t>
            </a:r>
            <a:r>
              <a:rPr lang="en-US" dirty="0"/>
              <a:t> (NGOs, shelters, food banks).</a:t>
            </a:r>
          </a:p>
        </p:txBody>
      </p:sp>
      <p:sp>
        <p:nvSpPr>
          <p:cNvPr id="5" name="Rectangle 4"/>
          <p:cNvSpPr/>
          <p:nvPr/>
        </p:nvSpPr>
        <p:spPr>
          <a:xfrm>
            <a:off x="12582939" y="7603434"/>
            <a:ext cx="1948070" cy="5764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909" y="627700"/>
            <a:ext cx="7556421" cy="717350"/>
          </a:xfrm>
          <a:prstGeom prst="rect">
            <a:avLst/>
          </a:prstGeom>
          <a:noFill/>
          <a:ln/>
        </p:spPr>
        <p:txBody>
          <a:bodyPr wrap="square" lIns="0" tIns="0" rIns="0" bIns="0" rtlCol="0" anchor="t"/>
          <a:lstStyle/>
          <a:p>
            <a:pPr marL="0" indent="0" algn="l">
              <a:lnSpc>
                <a:spcPts val="4450"/>
              </a:lnSpc>
              <a:buNone/>
            </a:pPr>
            <a:r>
              <a:rPr lang="en-US" sz="3600" b="1" dirty="0">
                <a:solidFill>
                  <a:srgbClr val="1B1B27"/>
                </a:solidFill>
                <a:ea typeface="Raleway" pitchFamily="34" charset="-122"/>
                <a:cs typeface="Raleway" pitchFamily="34" charset="-120"/>
              </a:rPr>
              <a:t>Existing Food Redistribution Systems:</a:t>
            </a:r>
            <a:endParaRPr lang="en-US" sz="3600" b="1" dirty="0"/>
          </a:p>
        </p:txBody>
      </p:sp>
      <p:sp>
        <p:nvSpPr>
          <p:cNvPr id="4" name="Text 1"/>
          <p:cNvSpPr/>
          <p:nvPr/>
        </p:nvSpPr>
        <p:spPr>
          <a:xfrm>
            <a:off x="793790" y="1827014"/>
            <a:ext cx="7556421" cy="2336077"/>
          </a:xfrm>
          <a:prstGeom prst="rect">
            <a:avLst/>
          </a:prstGeom>
          <a:noFill/>
          <a:ln/>
        </p:spPr>
        <p:txBody>
          <a:bodyPr wrap="square" lIns="0" tIns="0" rIns="0" bIns="0" rtlCol="0" anchor="t"/>
          <a:lstStyle/>
          <a:p>
            <a:pPr marL="0" indent="0" algn="l">
              <a:lnSpc>
                <a:spcPct val="150000"/>
              </a:lnSpc>
              <a:buNone/>
            </a:pPr>
            <a:r>
              <a:rPr lang="en-US" dirty="0">
                <a:solidFill>
                  <a:srgbClr val="3C3939"/>
                </a:solidFill>
                <a:ea typeface="Roboto" pitchFamily="34" charset="-122"/>
                <a:cs typeface="Times New Roman" panose="02020603050405020304" pitchFamily="18" charset="0"/>
              </a:rPr>
              <a:t>Existing systems face limitations. </a:t>
            </a:r>
            <a:r>
              <a:rPr lang="en-US" dirty="0">
                <a:cs typeface="Times New Roman" panose="02020603050405020304" pitchFamily="18" charset="0"/>
              </a:rPr>
              <a:t>While several initiatives address food insecurity, they often operate in silos, lack coordination, or face scalability issues. Food banks and soup kitchens are valuable, but they usually depend on unpredictable donations and volunteer work. Moreover, these systems may not offer real-time updates, leading to delays, redundancies, or spoilage</a:t>
            </a:r>
          </a:p>
        </p:txBody>
      </p:sp>
      <p:sp>
        <p:nvSpPr>
          <p:cNvPr id="5" name="Shape 2"/>
          <p:cNvSpPr/>
          <p:nvPr/>
        </p:nvSpPr>
        <p:spPr>
          <a:xfrm>
            <a:off x="793790" y="4695944"/>
            <a:ext cx="510302" cy="510302"/>
          </a:xfrm>
          <a:prstGeom prst="roundRect">
            <a:avLst>
              <a:gd name="adj" fmla="val 18669"/>
            </a:avLst>
          </a:prstGeom>
          <a:solidFill>
            <a:srgbClr val="E1E1EA"/>
          </a:solidFill>
          <a:ln w="7620">
            <a:solidFill>
              <a:srgbClr val="C7C7D0"/>
            </a:solidFill>
            <a:prstDash val="solid"/>
          </a:ln>
        </p:spPr>
      </p:sp>
      <p:pic>
        <p:nvPicPr>
          <p:cNvPr id="6" name="Image 1" descr="preencoded.png"/>
          <p:cNvPicPr>
            <a:picLocks noChangeAspect="1"/>
          </p:cNvPicPr>
          <p:nvPr/>
        </p:nvPicPr>
        <p:blipFill>
          <a:blip r:embed="rId4"/>
          <a:stretch>
            <a:fillRect/>
          </a:stretch>
        </p:blipFill>
        <p:spPr>
          <a:xfrm>
            <a:off x="887342" y="4695944"/>
            <a:ext cx="340162" cy="425291"/>
          </a:xfrm>
          <a:prstGeom prst="rect">
            <a:avLst/>
          </a:prstGeom>
        </p:spPr>
      </p:pic>
      <p:sp>
        <p:nvSpPr>
          <p:cNvPr id="7" name="Text 3"/>
          <p:cNvSpPr/>
          <p:nvPr/>
        </p:nvSpPr>
        <p:spPr>
          <a:xfrm>
            <a:off x="1530906" y="469594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Times New Roman" panose="02020603050405020304" pitchFamily="18" charset="0"/>
                <a:ea typeface="Raleway" pitchFamily="34" charset="-122"/>
                <a:cs typeface="Times New Roman" panose="02020603050405020304" pitchFamily="18" charset="0"/>
              </a:rPr>
              <a:t>Food banks</a:t>
            </a:r>
            <a:endParaRPr lang="en-US" sz="2200" dirty="0">
              <a:latin typeface="Times New Roman" panose="02020603050405020304" pitchFamily="18" charset="0"/>
              <a:cs typeface="Times New Roman" panose="02020603050405020304" pitchFamily="18" charset="0"/>
            </a:endParaRPr>
          </a:p>
        </p:txBody>
      </p:sp>
      <p:sp>
        <p:nvSpPr>
          <p:cNvPr id="8" name="Text 4"/>
          <p:cNvSpPr/>
          <p:nvPr/>
        </p:nvSpPr>
        <p:spPr>
          <a:xfrm>
            <a:off x="1530906" y="5186363"/>
            <a:ext cx="2927747" cy="362903"/>
          </a:xfrm>
          <a:prstGeom prst="rect">
            <a:avLst/>
          </a:prstGeom>
          <a:noFill/>
          <a:ln/>
        </p:spPr>
        <p:txBody>
          <a:bodyPr wrap="none" lIns="0" tIns="0" rIns="0" bIns="0" rtlCol="0" anchor="t"/>
          <a:lstStyle/>
          <a:p>
            <a:pPr marL="0" indent="0" algn="l">
              <a:lnSpc>
                <a:spcPts val="2850"/>
              </a:lnSpc>
              <a:buNone/>
            </a:pPr>
            <a:r>
              <a:rPr lang="en-US" dirty="0">
                <a:solidFill>
                  <a:srgbClr val="3C3939"/>
                </a:solidFill>
                <a:latin typeface="+mj-lt"/>
                <a:ea typeface="Roboto" pitchFamily="34" charset="-122"/>
                <a:cs typeface="Times New Roman" panose="02020603050405020304" pitchFamily="18" charset="0"/>
              </a:rPr>
              <a:t>Provide meals</a:t>
            </a:r>
            <a:endParaRPr lang="en-US" dirty="0">
              <a:latin typeface="+mj-lt"/>
              <a:cs typeface="Times New Roman" panose="02020603050405020304" pitchFamily="18" charset="0"/>
            </a:endParaRPr>
          </a:p>
        </p:txBody>
      </p:sp>
      <p:sp>
        <p:nvSpPr>
          <p:cNvPr id="9" name="Shape 5"/>
          <p:cNvSpPr/>
          <p:nvPr/>
        </p:nvSpPr>
        <p:spPr>
          <a:xfrm>
            <a:off x="4685467" y="4695944"/>
            <a:ext cx="510302" cy="510302"/>
          </a:xfrm>
          <a:prstGeom prst="roundRect">
            <a:avLst>
              <a:gd name="adj" fmla="val 18669"/>
            </a:avLst>
          </a:prstGeom>
          <a:solidFill>
            <a:srgbClr val="E1E1EA"/>
          </a:solidFill>
          <a:ln w="7620">
            <a:solidFill>
              <a:srgbClr val="C7C7D0"/>
            </a:solidFill>
            <a:prstDash val="solid"/>
          </a:ln>
        </p:spPr>
      </p:sp>
      <p:pic>
        <p:nvPicPr>
          <p:cNvPr id="10" name="Image 2" descr="preencoded.png"/>
          <p:cNvPicPr>
            <a:picLocks noChangeAspect="1"/>
          </p:cNvPicPr>
          <p:nvPr/>
        </p:nvPicPr>
        <p:blipFill>
          <a:blip r:embed="rId5"/>
          <a:stretch>
            <a:fillRect/>
          </a:stretch>
        </p:blipFill>
        <p:spPr>
          <a:xfrm>
            <a:off x="4770537" y="4738449"/>
            <a:ext cx="340162" cy="425291"/>
          </a:xfrm>
          <a:prstGeom prst="rect">
            <a:avLst/>
          </a:prstGeom>
        </p:spPr>
      </p:pic>
      <p:sp>
        <p:nvSpPr>
          <p:cNvPr id="11" name="Text 6"/>
          <p:cNvSpPr/>
          <p:nvPr/>
        </p:nvSpPr>
        <p:spPr>
          <a:xfrm>
            <a:off x="5422583" y="469594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Times New Roman" panose="02020603050405020304" pitchFamily="18" charset="0"/>
                <a:ea typeface="Raleway" pitchFamily="34" charset="-122"/>
                <a:cs typeface="Times New Roman" panose="02020603050405020304" pitchFamily="18" charset="0"/>
              </a:rPr>
              <a:t>Soup kitchens</a:t>
            </a:r>
            <a:endParaRPr lang="en-US" sz="2200" dirty="0">
              <a:latin typeface="Times New Roman" panose="02020603050405020304" pitchFamily="18" charset="0"/>
              <a:cs typeface="Times New Roman" panose="02020603050405020304" pitchFamily="18" charset="0"/>
            </a:endParaRPr>
          </a:p>
        </p:txBody>
      </p:sp>
      <p:sp>
        <p:nvSpPr>
          <p:cNvPr id="12" name="Text 7"/>
          <p:cNvSpPr/>
          <p:nvPr/>
        </p:nvSpPr>
        <p:spPr>
          <a:xfrm>
            <a:off x="5422583" y="5186363"/>
            <a:ext cx="2927747" cy="362903"/>
          </a:xfrm>
          <a:prstGeom prst="rect">
            <a:avLst/>
          </a:prstGeom>
          <a:noFill/>
          <a:ln/>
        </p:spPr>
        <p:txBody>
          <a:bodyPr wrap="none" lIns="0" tIns="0" rIns="0" bIns="0" rtlCol="0" anchor="t"/>
          <a:lstStyle/>
          <a:p>
            <a:pPr marL="0" indent="0" algn="l">
              <a:lnSpc>
                <a:spcPts val="2850"/>
              </a:lnSpc>
              <a:buNone/>
            </a:pPr>
            <a:r>
              <a:rPr lang="en-US" dirty="0">
                <a:solidFill>
                  <a:srgbClr val="3C3939"/>
                </a:solidFill>
                <a:latin typeface="+mj-lt"/>
                <a:ea typeface="Roboto" pitchFamily="34" charset="-122"/>
                <a:cs typeface="Times New Roman" panose="02020603050405020304" pitchFamily="18" charset="0"/>
              </a:rPr>
              <a:t>Dependent on volunteers</a:t>
            </a:r>
            <a:endParaRPr lang="en-US" dirty="0">
              <a:latin typeface="+mj-lt"/>
              <a:cs typeface="Times New Roman" panose="02020603050405020304" pitchFamily="18" charset="0"/>
            </a:endParaRPr>
          </a:p>
        </p:txBody>
      </p:sp>
      <p:sp>
        <p:nvSpPr>
          <p:cNvPr id="13" name="Shape 8"/>
          <p:cNvSpPr/>
          <p:nvPr/>
        </p:nvSpPr>
        <p:spPr>
          <a:xfrm>
            <a:off x="793790" y="6031230"/>
            <a:ext cx="510302" cy="510302"/>
          </a:xfrm>
          <a:prstGeom prst="roundRect">
            <a:avLst>
              <a:gd name="adj" fmla="val 18669"/>
            </a:avLst>
          </a:prstGeom>
          <a:solidFill>
            <a:srgbClr val="E1E1EA"/>
          </a:solidFill>
          <a:ln w="7620">
            <a:solidFill>
              <a:srgbClr val="C7C7D0"/>
            </a:solidFill>
            <a:prstDash val="solid"/>
          </a:ln>
        </p:spPr>
      </p:sp>
      <p:pic>
        <p:nvPicPr>
          <p:cNvPr id="14" name="Image 3" descr="preencoded.png"/>
          <p:cNvPicPr>
            <a:picLocks noChangeAspect="1"/>
          </p:cNvPicPr>
          <p:nvPr/>
        </p:nvPicPr>
        <p:blipFill>
          <a:blip r:embed="rId6"/>
          <a:stretch>
            <a:fillRect/>
          </a:stretch>
        </p:blipFill>
        <p:spPr>
          <a:xfrm>
            <a:off x="878860" y="6073735"/>
            <a:ext cx="340162" cy="425291"/>
          </a:xfrm>
          <a:prstGeom prst="rect">
            <a:avLst/>
          </a:prstGeom>
        </p:spPr>
      </p:pic>
      <p:sp>
        <p:nvSpPr>
          <p:cNvPr id="15" name="Text 9"/>
          <p:cNvSpPr/>
          <p:nvPr/>
        </p:nvSpPr>
        <p:spPr>
          <a:xfrm>
            <a:off x="1530906" y="603123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Times New Roman" panose="02020603050405020304" pitchFamily="18" charset="0"/>
                <a:ea typeface="Raleway" pitchFamily="34" charset="-122"/>
                <a:cs typeface="Times New Roman" panose="02020603050405020304" pitchFamily="18" charset="0"/>
              </a:rPr>
              <a:t>Imperfect Foods</a:t>
            </a:r>
            <a:endParaRPr lang="en-US" sz="2200" dirty="0">
              <a:latin typeface="Times New Roman" panose="02020603050405020304" pitchFamily="18" charset="0"/>
              <a:cs typeface="Times New Roman" panose="02020603050405020304" pitchFamily="18" charset="0"/>
            </a:endParaRPr>
          </a:p>
        </p:txBody>
      </p:sp>
      <p:sp>
        <p:nvSpPr>
          <p:cNvPr id="16" name="Text 10"/>
          <p:cNvSpPr/>
          <p:nvPr/>
        </p:nvSpPr>
        <p:spPr>
          <a:xfrm>
            <a:off x="1530906" y="6521648"/>
            <a:ext cx="6819305" cy="362903"/>
          </a:xfrm>
          <a:prstGeom prst="rect">
            <a:avLst/>
          </a:prstGeom>
          <a:noFill/>
          <a:ln/>
        </p:spPr>
        <p:txBody>
          <a:bodyPr wrap="none" lIns="0" tIns="0" rIns="0" bIns="0" rtlCol="0" anchor="t"/>
          <a:lstStyle/>
          <a:p>
            <a:pPr marL="0" indent="0" algn="l">
              <a:lnSpc>
                <a:spcPts val="2850"/>
              </a:lnSpc>
              <a:buNone/>
            </a:pPr>
            <a:r>
              <a:rPr lang="en-US" dirty="0">
                <a:solidFill>
                  <a:srgbClr val="3C3939"/>
                </a:solidFill>
                <a:latin typeface="+mj-lt"/>
                <a:ea typeface="Roboto" pitchFamily="34" charset="-122"/>
                <a:cs typeface="Times New Roman" panose="02020603050405020304" pitchFamily="18" charset="0"/>
              </a:rPr>
              <a:t>Focus on produce</a:t>
            </a:r>
            <a:endParaRPr lang="en-US" dirty="0">
              <a:latin typeface="+mj-lt"/>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582215"/>
            <a:ext cx="6469380" cy="566976"/>
          </a:xfrm>
          <a:prstGeom prst="rect">
            <a:avLst/>
          </a:prstGeom>
          <a:noFill/>
          <a:ln/>
        </p:spPr>
        <p:txBody>
          <a:bodyPr wrap="none" lIns="0" tIns="0" rIns="0" bIns="0" rtlCol="0" anchor="t"/>
          <a:lstStyle/>
          <a:p>
            <a:pPr marL="0" indent="0" algn="l">
              <a:lnSpc>
                <a:spcPts val="4450"/>
              </a:lnSpc>
              <a:buNone/>
            </a:pPr>
            <a:r>
              <a:rPr lang="en-US" sz="3550" b="1" dirty="0">
                <a:solidFill>
                  <a:srgbClr val="1B1B27"/>
                </a:solidFill>
                <a:latin typeface="Times New Roman" panose="02020603050405020304" pitchFamily="18" charset="0"/>
                <a:ea typeface="Raleway" pitchFamily="34" charset="-122"/>
                <a:cs typeface="Times New Roman" panose="02020603050405020304" pitchFamily="18" charset="0"/>
              </a:rPr>
              <a:t>A Food Redistribution Interface</a:t>
            </a:r>
            <a:endParaRPr lang="en-US" sz="3550" b="1" dirty="0">
              <a:latin typeface="Times New Roman" panose="02020603050405020304" pitchFamily="18" charset="0"/>
              <a:cs typeface="Times New Roman" panose="02020603050405020304" pitchFamily="18" charset="0"/>
            </a:endParaRPr>
          </a:p>
        </p:txBody>
      </p:sp>
      <p:sp>
        <p:nvSpPr>
          <p:cNvPr id="4" name="Text 1"/>
          <p:cNvSpPr/>
          <p:nvPr/>
        </p:nvSpPr>
        <p:spPr>
          <a:xfrm>
            <a:off x="6280190" y="1372552"/>
            <a:ext cx="7556421" cy="1451610"/>
          </a:xfrm>
          <a:prstGeom prst="rect">
            <a:avLst/>
          </a:prstGeom>
          <a:noFill/>
          <a:ln/>
        </p:spPr>
        <p:txBody>
          <a:bodyPr wrap="square" lIns="0" tIns="0" rIns="0" bIns="0" rtlCol="0" anchor="t"/>
          <a:lstStyle/>
          <a:p>
            <a:pPr marL="0" indent="0" algn="l">
              <a:lnSpc>
                <a:spcPct val="150000"/>
              </a:lnSpc>
              <a:buNone/>
            </a:pPr>
            <a:r>
              <a:rPr lang="en-US" dirty="0">
                <a:solidFill>
                  <a:srgbClr val="3C3939"/>
                </a:solidFill>
                <a:latin typeface="Times New Roman" panose="02020603050405020304" pitchFamily="18" charset="0"/>
                <a:ea typeface="Roboto" pitchFamily="34" charset="-122"/>
                <a:cs typeface="Times New Roman" panose="02020603050405020304" pitchFamily="18" charset="0"/>
              </a:rPr>
              <a:t>Our platform connects businesses with surplus food to organizations in need. Restaurants and farms list available food in real-time. A matching algorithm connects donors with recipients. Integrated delivery services ensure efficient transportation.</a:t>
            </a:r>
            <a:endParaRPr lang="en-US" dirty="0">
              <a:latin typeface="Times New Roman" panose="02020603050405020304" pitchFamily="18" charset="0"/>
              <a:cs typeface="Times New Roman" panose="02020603050405020304" pitchFamily="18" charset="0"/>
            </a:endParaRPr>
          </a:p>
        </p:txBody>
      </p:sp>
      <p:pic>
        <p:nvPicPr>
          <p:cNvPr id="5" name="Image 1" descr="preencoded.png"/>
          <p:cNvPicPr>
            <a:picLocks noChangeAspect="1"/>
          </p:cNvPicPr>
          <p:nvPr/>
        </p:nvPicPr>
        <p:blipFill>
          <a:blip r:embed="rId4"/>
          <a:stretch>
            <a:fillRect/>
          </a:stretch>
        </p:blipFill>
        <p:spPr>
          <a:xfrm>
            <a:off x="6280190" y="3337917"/>
            <a:ext cx="1134070" cy="1360884"/>
          </a:xfrm>
          <a:prstGeom prst="rect">
            <a:avLst/>
          </a:prstGeom>
        </p:spPr>
      </p:pic>
      <p:sp>
        <p:nvSpPr>
          <p:cNvPr id="6" name="Text 2"/>
          <p:cNvSpPr/>
          <p:nvPr/>
        </p:nvSpPr>
        <p:spPr>
          <a:xfrm>
            <a:off x="7754422" y="356473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Real-time inventory</a:t>
            </a:r>
            <a:endParaRPr lang="en-US" sz="2200" dirty="0"/>
          </a:p>
        </p:txBody>
      </p:sp>
      <p:pic>
        <p:nvPicPr>
          <p:cNvPr id="7" name="Image 2" descr="preencoded.png"/>
          <p:cNvPicPr>
            <a:picLocks noChangeAspect="1"/>
          </p:cNvPicPr>
          <p:nvPr/>
        </p:nvPicPr>
        <p:blipFill>
          <a:blip r:embed="rId5"/>
          <a:stretch>
            <a:fillRect/>
          </a:stretch>
        </p:blipFill>
        <p:spPr>
          <a:xfrm>
            <a:off x="6280190" y="4698802"/>
            <a:ext cx="1134070" cy="1360884"/>
          </a:xfrm>
          <a:prstGeom prst="rect">
            <a:avLst/>
          </a:prstGeom>
        </p:spPr>
      </p:pic>
      <p:sp>
        <p:nvSpPr>
          <p:cNvPr id="8" name="Text 3"/>
          <p:cNvSpPr/>
          <p:nvPr/>
        </p:nvSpPr>
        <p:spPr>
          <a:xfrm>
            <a:off x="7754422" y="492561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Matching algorithm</a:t>
            </a:r>
            <a:endParaRPr lang="en-US" sz="2200" dirty="0"/>
          </a:p>
        </p:txBody>
      </p:sp>
      <p:pic>
        <p:nvPicPr>
          <p:cNvPr id="9" name="Image 3" descr="preencoded.png"/>
          <p:cNvPicPr>
            <a:picLocks noChangeAspect="1"/>
          </p:cNvPicPr>
          <p:nvPr/>
        </p:nvPicPr>
        <p:blipFill>
          <a:blip r:embed="rId6"/>
          <a:stretch>
            <a:fillRect/>
          </a:stretch>
        </p:blipFill>
        <p:spPr>
          <a:xfrm>
            <a:off x="6280190" y="6059686"/>
            <a:ext cx="1134070" cy="1360884"/>
          </a:xfrm>
          <a:prstGeom prst="rect">
            <a:avLst/>
          </a:prstGeom>
        </p:spPr>
      </p:pic>
      <p:sp>
        <p:nvSpPr>
          <p:cNvPr id="10" name="Text 4"/>
          <p:cNvSpPr/>
          <p:nvPr/>
        </p:nvSpPr>
        <p:spPr>
          <a:xfrm>
            <a:off x="7754422" y="62865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Transportation</a:t>
            </a:r>
            <a:endParaRPr lang="en-US" sz="2200" dirty="0"/>
          </a:p>
        </p:txBody>
      </p:sp>
      <p:sp>
        <p:nvSpPr>
          <p:cNvPr id="11" name="Rectangle 10"/>
          <p:cNvSpPr/>
          <p:nvPr/>
        </p:nvSpPr>
        <p:spPr>
          <a:xfrm>
            <a:off x="12582939" y="7603434"/>
            <a:ext cx="1948070" cy="5764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501023"/>
            <a:ext cx="7270671" cy="566976"/>
          </a:xfrm>
          <a:prstGeom prst="rect">
            <a:avLst/>
          </a:prstGeom>
          <a:noFill/>
          <a:ln/>
        </p:spPr>
        <p:txBody>
          <a:bodyPr wrap="none" lIns="0" tIns="0" rIns="0" bIns="0" rtlCol="0" anchor="t"/>
          <a:lstStyle/>
          <a:p>
            <a:pPr marL="0" indent="0" algn="l">
              <a:lnSpc>
                <a:spcPts val="4450"/>
              </a:lnSpc>
              <a:buNone/>
            </a:pPr>
            <a:r>
              <a:rPr lang="en-US" sz="3550" b="1" dirty="0">
                <a:solidFill>
                  <a:srgbClr val="1B1B27"/>
                </a:solidFill>
                <a:latin typeface="Times New Roman" panose="02020603050405020304" pitchFamily="18" charset="0"/>
                <a:ea typeface="Raleway" pitchFamily="34" charset="-122"/>
                <a:cs typeface="Times New Roman" panose="02020603050405020304" pitchFamily="18" charset="0"/>
              </a:rPr>
              <a:t>Key Requirements for the Interface</a:t>
            </a:r>
            <a:endParaRPr lang="en-US" sz="3550" b="1" dirty="0">
              <a:latin typeface="Times New Roman" panose="02020603050405020304" pitchFamily="18" charset="0"/>
              <a:cs typeface="Times New Roman" panose="02020603050405020304" pitchFamily="18" charset="0"/>
            </a:endParaRPr>
          </a:p>
        </p:txBody>
      </p:sp>
      <p:sp>
        <p:nvSpPr>
          <p:cNvPr id="4" name="Text 1"/>
          <p:cNvSpPr/>
          <p:nvPr/>
        </p:nvSpPr>
        <p:spPr>
          <a:xfrm>
            <a:off x="6280189" y="1424814"/>
            <a:ext cx="7556421" cy="1451610"/>
          </a:xfrm>
          <a:prstGeom prst="rect">
            <a:avLst/>
          </a:prstGeom>
          <a:noFill/>
          <a:ln/>
        </p:spPr>
        <p:txBody>
          <a:bodyPr wrap="square" lIns="0" tIns="0" rIns="0" bIns="0" rtlCol="0" anchor="t"/>
          <a:lstStyle/>
          <a:p>
            <a:pPr marL="0" indent="0" algn="l">
              <a:lnSpc>
                <a:spcPct val="150000"/>
              </a:lnSpc>
              <a:buNone/>
            </a:pPr>
            <a:r>
              <a:rPr lang="en-US" sz="2000" dirty="0">
                <a:solidFill>
                  <a:srgbClr val="3C3939"/>
                </a:solidFill>
                <a:latin typeface="Times New Roman" panose="02020603050405020304" pitchFamily="18" charset="0"/>
                <a:ea typeface="Roboto" pitchFamily="34" charset="-122"/>
                <a:cs typeface="Times New Roman" panose="02020603050405020304" pitchFamily="18" charset="0"/>
              </a:rPr>
              <a:t>Our interface prioritizes user-friendliness for both donors and recipients. Secure data management ensures food safety and traceability. Location-based search and mobile access are essential. Integration with existing databases is crucial.</a:t>
            </a:r>
            <a:endParaRPr lang="en-US" sz="2000" dirty="0">
              <a:latin typeface="Times New Roman" panose="02020603050405020304" pitchFamily="18" charset="0"/>
              <a:cs typeface="Times New Roman" panose="02020603050405020304" pitchFamily="18" charset="0"/>
            </a:endParaRPr>
          </a:p>
        </p:txBody>
      </p:sp>
      <p:sp>
        <p:nvSpPr>
          <p:cNvPr id="5" name="Shape 2"/>
          <p:cNvSpPr/>
          <p:nvPr/>
        </p:nvSpPr>
        <p:spPr>
          <a:xfrm>
            <a:off x="6280190" y="3943588"/>
            <a:ext cx="3664863" cy="1322189"/>
          </a:xfrm>
          <a:prstGeom prst="roundRect">
            <a:avLst>
              <a:gd name="adj" fmla="val 7205"/>
            </a:avLst>
          </a:prstGeom>
          <a:solidFill>
            <a:srgbClr val="E1E1EA"/>
          </a:solidFill>
          <a:ln w="7620">
            <a:solidFill>
              <a:srgbClr val="C7C7D0"/>
            </a:solidFill>
            <a:prstDash val="solid"/>
          </a:ln>
        </p:spPr>
      </p:sp>
      <p:sp>
        <p:nvSpPr>
          <p:cNvPr id="6" name="Text 3"/>
          <p:cNvSpPr/>
          <p:nvPr/>
        </p:nvSpPr>
        <p:spPr>
          <a:xfrm>
            <a:off x="6514624" y="41780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User-friendly</a:t>
            </a:r>
            <a:endParaRPr lang="en-US" sz="2200" dirty="0"/>
          </a:p>
        </p:txBody>
      </p:sp>
      <p:sp>
        <p:nvSpPr>
          <p:cNvPr id="7" name="Text 4"/>
          <p:cNvSpPr/>
          <p:nvPr/>
        </p:nvSpPr>
        <p:spPr>
          <a:xfrm>
            <a:off x="6514624" y="4668441"/>
            <a:ext cx="3195995"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Easy for all users</a:t>
            </a:r>
            <a:endParaRPr lang="en-US" sz="1750" dirty="0"/>
          </a:p>
        </p:txBody>
      </p:sp>
      <p:sp>
        <p:nvSpPr>
          <p:cNvPr id="8" name="Shape 5"/>
          <p:cNvSpPr/>
          <p:nvPr/>
        </p:nvSpPr>
        <p:spPr>
          <a:xfrm>
            <a:off x="10171867" y="3943588"/>
            <a:ext cx="3664863" cy="1322189"/>
          </a:xfrm>
          <a:prstGeom prst="roundRect">
            <a:avLst>
              <a:gd name="adj" fmla="val 7205"/>
            </a:avLst>
          </a:prstGeom>
          <a:solidFill>
            <a:srgbClr val="E1E1EA"/>
          </a:solidFill>
          <a:ln w="7620">
            <a:solidFill>
              <a:srgbClr val="C7C7D0"/>
            </a:solidFill>
            <a:prstDash val="solid"/>
          </a:ln>
        </p:spPr>
      </p:sp>
      <p:sp>
        <p:nvSpPr>
          <p:cNvPr id="9" name="Text 6"/>
          <p:cNvSpPr/>
          <p:nvPr/>
        </p:nvSpPr>
        <p:spPr>
          <a:xfrm>
            <a:off x="10406301" y="41780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Secure data</a:t>
            </a:r>
            <a:endParaRPr lang="en-US" sz="2200" dirty="0"/>
          </a:p>
        </p:txBody>
      </p:sp>
      <p:sp>
        <p:nvSpPr>
          <p:cNvPr id="10" name="Text 7"/>
          <p:cNvSpPr/>
          <p:nvPr/>
        </p:nvSpPr>
        <p:spPr>
          <a:xfrm>
            <a:off x="10406301" y="4668441"/>
            <a:ext cx="3195995"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Ensure food safety</a:t>
            </a:r>
            <a:endParaRPr lang="en-US" sz="1750" dirty="0"/>
          </a:p>
        </p:txBody>
      </p:sp>
      <p:sp>
        <p:nvSpPr>
          <p:cNvPr id="11" name="Shape 8"/>
          <p:cNvSpPr/>
          <p:nvPr/>
        </p:nvSpPr>
        <p:spPr>
          <a:xfrm>
            <a:off x="6280190" y="5492591"/>
            <a:ext cx="7556421" cy="1322189"/>
          </a:xfrm>
          <a:prstGeom prst="roundRect">
            <a:avLst>
              <a:gd name="adj" fmla="val 7205"/>
            </a:avLst>
          </a:prstGeom>
          <a:solidFill>
            <a:srgbClr val="E1E1EA"/>
          </a:solidFill>
          <a:ln w="7620">
            <a:solidFill>
              <a:srgbClr val="C7C7D0"/>
            </a:solidFill>
            <a:prstDash val="solid"/>
          </a:ln>
        </p:spPr>
      </p:sp>
      <p:sp>
        <p:nvSpPr>
          <p:cNvPr id="12" name="Text 9"/>
          <p:cNvSpPr/>
          <p:nvPr/>
        </p:nvSpPr>
        <p:spPr>
          <a:xfrm>
            <a:off x="6514624" y="572702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Location based</a:t>
            </a:r>
            <a:endParaRPr lang="en-US" sz="2200" dirty="0"/>
          </a:p>
        </p:txBody>
      </p:sp>
      <p:sp>
        <p:nvSpPr>
          <p:cNvPr id="13" name="Text 10"/>
          <p:cNvSpPr/>
          <p:nvPr/>
        </p:nvSpPr>
        <p:spPr>
          <a:xfrm>
            <a:off x="6514624" y="6217444"/>
            <a:ext cx="7087553"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Find nearby options</a:t>
            </a:r>
            <a:endParaRPr lang="en-US" sz="1750" dirty="0"/>
          </a:p>
        </p:txBody>
      </p:sp>
      <p:sp>
        <p:nvSpPr>
          <p:cNvPr id="14" name="Rectangle 13"/>
          <p:cNvSpPr/>
          <p:nvPr/>
        </p:nvSpPr>
        <p:spPr>
          <a:xfrm>
            <a:off x="12582939" y="7603434"/>
            <a:ext cx="1948070" cy="5764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60571"/>
            <a:ext cx="9700379" cy="708779"/>
          </a:xfrm>
          <a:prstGeom prst="rect">
            <a:avLst/>
          </a:prstGeom>
          <a:noFill/>
          <a:ln/>
        </p:spPr>
        <p:txBody>
          <a:bodyPr wrap="none" lIns="0" tIns="0" rIns="0" bIns="0" rtlCol="0" anchor="t"/>
          <a:lstStyle/>
          <a:p>
            <a:pPr marL="0" indent="0" algn="l">
              <a:lnSpc>
                <a:spcPts val="5550"/>
              </a:lnSpc>
              <a:buNone/>
            </a:pPr>
            <a:r>
              <a:rPr lang="en-US" sz="4450" b="1" dirty="0">
                <a:solidFill>
                  <a:srgbClr val="FFFFFF"/>
                </a:solidFill>
                <a:latin typeface="Times New Roman" panose="02020603050405020304" pitchFamily="18" charset="0"/>
                <a:ea typeface="Raleway" pitchFamily="34" charset="-122"/>
                <a:cs typeface="Times New Roman" panose="02020603050405020304" pitchFamily="18" charset="0"/>
              </a:rPr>
              <a:t>Implementation: System Architecture</a:t>
            </a:r>
            <a:endParaRPr lang="en-US" sz="4450" b="1" dirty="0">
              <a:latin typeface="Times New Roman" panose="02020603050405020304" pitchFamily="18" charset="0"/>
              <a:cs typeface="Times New Roman" panose="02020603050405020304" pitchFamily="18" charset="0"/>
            </a:endParaRPr>
          </a:p>
        </p:txBody>
      </p:sp>
      <p:sp>
        <p:nvSpPr>
          <p:cNvPr id="3" name="Text 1"/>
          <p:cNvSpPr/>
          <p:nvPr/>
        </p:nvSpPr>
        <p:spPr>
          <a:xfrm>
            <a:off x="793790" y="1645087"/>
            <a:ext cx="13042821" cy="725805"/>
          </a:xfrm>
          <a:prstGeom prst="rect">
            <a:avLst/>
          </a:prstGeom>
          <a:noFill/>
          <a:ln/>
        </p:spPr>
        <p:txBody>
          <a:bodyPr wrap="square" lIns="0" tIns="0" rIns="0" bIns="0" rtlCol="0" anchor="t"/>
          <a:lstStyle/>
          <a:p>
            <a:pPr marL="0" indent="0" algn="l">
              <a:lnSpc>
                <a:spcPct val="150000"/>
              </a:lnSpc>
              <a:buNone/>
            </a:pPr>
            <a:r>
              <a:rPr lang="en-US" sz="2000" dirty="0">
                <a:solidFill>
                  <a:srgbClr val="FFFFFF"/>
                </a:solidFill>
                <a:latin typeface="Times New Roman" panose="02020603050405020304" pitchFamily="18" charset="0"/>
                <a:ea typeface="Roboto" pitchFamily="34" charset="-122"/>
                <a:cs typeface="Times New Roman" panose="02020603050405020304" pitchFamily="18" charset="0"/>
              </a:rPr>
              <a:t>Our system architecture leverages cloud infrastructure. Donors, the interface, and recipients share data. A relational database stores food listings and user profiles. APIs and mobile frameworks ensure accessibility.</a:t>
            </a:r>
            <a:endParaRPr lang="en-US" sz="2000" dirty="0">
              <a:latin typeface="Times New Roman" panose="02020603050405020304" pitchFamily="18" charset="0"/>
              <a:cs typeface="Times New Roman" panose="02020603050405020304" pitchFamily="18" charset="0"/>
            </a:endParaRPr>
          </a:p>
        </p:txBody>
      </p:sp>
      <p:sp>
        <p:nvSpPr>
          <p:cNvPr id="4" name="Text 2"/>
          <p:cNvSpPr/>
          <p:nvPr/>
        </p:nvSpPr>
        <p:spPr>
          <a:xfrm>
            <a:off x="1857256" y="3533418"/>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FFFFFF"/>
                </a:solidFill>
                <a:latin typeface="Raleway" pitchFamily="34" charset="0"/>
                <a:ea typeface="Raleway" pitchFamily="34" charset="-122"/>
                <a:cs typeface="Raleway" pitchFamily="34" charset="-120"/>
              </a:rPr>
              <a:t>Cloud</a:t>
            </a:r>
            <a:endParaRPr lang="en-US" sz="2200" dirty="0"/>
          </a:p>
        </p:txBody>
      </p:sp>
      <p:sp>
        <p:nvSpPr>
          <p:cNvPr id="5" name="Text 3"/>
          <p:cNvSpPr/>
          <p:nvPr/>
        </p:nvSpPr>
        <p:spPr>
          <a:xfrm>
            <a:off x="793790" y="4023836"/>
            <a:ext cx="3898702" cy="362903"/>
          </a:xfrm>
          <a:prstGeom prst="rect">
            <a:avLst/>
          </a:prstGeom>
          <a:noFill/>
          <a:ln/>
        </p:spPr>
        <p:txBody>
          <a:bodyPr wrap="none" lIns="0" tIns="0" rIns="0" bIns="0" rtlCol="0" anchor="t"/>
          <a:lstStyle/>
          <a:p>
            <a:pPr marL="0" indent="0" algn="r">
              <a:lnSpc>
                <a:spcPts val="2850"/>
              </a:lnSpc>
              <a:buNone/>
            </a:pPr>
            <a:r>
              <a:rPr lang="en-US" sz="1750" dirty="0">
                <a:solidFill>
                  <a:srgbClr val="FFFFFF"/>
                </a:solidFill>
                <a:latin typeface="Roboto" pitchFamily="34" charset="0"/>
                <a:ea typeface="Roboto" pitchFamily="34" charset="-122"/>
                <a:cs typeface="Roboto" pitchFamily="34" charset="-120"/>
              </a:rPr>
              <a:t>Infrastructure</a:t>
            </a:r>
            <a:endParaRPr lang="en-US" sz="1750" dirty="0"/>
          </a:p>
        </p:txBody>
      </p:sp>
      <p:pic>
        <p:nvPicPr>
          <p:cNvPr id="6" name="Image 0" descr="preencoded.png"/>
          <p:cNvPicPr>
            <a:picLocks noChangeAspect="1"/>
          </p:cNvPicPr>
          <p:nvPr/>
        </p:nvPicPr>
        <p:blipFill>
          <a:blip r:embed="rId3"/>
          <a:stretch>
            <a:fillRect/>
          </a:stretch>
        </p:blipFill>
        <p:spPr>
          <a:xfrm>
            <a:off x="5032653" y="2903934"/>
            <a:ext cx="4564975" cy="4564975"/>
          </a:xfrm>
          <a:prstGeom prst="rect">
            <a:avLst/>
          </a:prstGeom>
        </p:spPr>
      </p:pic>
      <p:sp>
        <p:nvSpPr>
          <p:cNvPr id="7" name="Text 4"/>
          <p:cNvSpPr/>
          <p:nvPr/>
        </p:nvSpPr>
        <p:spPr>
          <a:xfrm>
            <a:off x="6226731" y="3667006"/>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000000"/>
                </a:solidFill>
                <a:latin typeface="Raleway" pitchFamily="34" charset="0"/>
                <a:ea typeface="Raleway" pitchFamily="34" charset="-122"/>
                <a:cs typeface="Raleway" pitchFamily="34" charset="-120"/>
              </a:rPr>
              <a:t>1</a:t>
            </a:r>
            <a:endParaRPr lang="en-US" sz="2650" dirty="0"/>
          </a:p>
        </p:txBody>
      </p:sp>
      <p:sp>
        <p:nvSpPr>
          <p:cNvPr id="8" name="Text 5"/>
          <p:cNvSpPr/>
          <p:nvPr/>
        </p:nvSpPr>
        <p:spPr>
          <a:xfrm>
            <a:off x="9937790" y="35334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Raleway" pitchFamily="34" charset="0"/>
                <a:ea typeface="Raleway" pitchFamily="34" charset="-122"/>
                <a:cs typeface="Raleway" pitchFamily="34" charset="-120"/>
              </a:rPr>
              <a:t>Database</a:t>
            </a:r>
            <a:endParaRPr lang="en-US" sz="2200" dirty="0"/>
          </a:p>
        </p:txBody>
      </p:sp>
      <p:sp>
        <p:nvSpPr>
          <p:cNvPr id="9" name="Text 6"/>
          <p:cNvSpPr/>
          <p:nvPr/>
        </p:nvSpPr>
        <p:spPr>
          <a:xfrm>
            <a:off x="9937790" y="4023836"/>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FFFFFF"/>
                </a:solidFill>
                <a:latin typeface="Roboto" pitchFamily="34" charset="0"/>
                <a:ea typeface="Roboto" pitchFamily="34" charset="-122"/>
                <a:cs typeface="Roboto" pitchFamily="34" charset="-120"/>
              </a:rPr>
              <a:t>Storage</a:t>
            </a:r>
            <a:endParaRPr lang="en-US" sz="1750" dirty="0"/>
          </a:p>
        </p:txBody>
      </p:sp>
      <p:pic>
        <p:nvPicPr>
          <p:cNvPr id="10" name="Image 1" descr="preencoded.png"/>
          <p:cNvPicPr>
            <a:picLocks noChangeAspect="1"/>
          </p:cNvPicPr>
          <p:nvPr/>
        </p:nvPicPr>
        <p:blipFill>
          <a:blip r:embed="rId4"/>
          <a:stretch>
            <a:fillRect/>
          </a:stretch>
        </p:blipFill>
        <p:spPr>
          <a:xfrm>
            <a:off x="5032653" y="2903934"/>
            <a:ext cx="4564975" cy="4564975"/>
          </a:xfrm>
          <a:prstGeom prst="rect">
            <a:avLst/>
          </a:prstGeom>
        </p:spPr>
      </p:pic>
      <p:sp>
        <p:nvSpPr>
          <p:cNvPr id="11" name="Text 7"/>
          <p:cNvSpPr/>
          <p:nvPr/>
        </p:nvSpPr>
        <p:spPr>
          <a:xfrm>
            <a:off x="8452604" y="4055507"/>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000000"/>
                </a:solidFill>
                <a:latin typeface="Raleway" pitchFamily="34" charset="0"/>
                <a:ea typeface="Raleway" pitchFamily="34" charset="-122"/>
                <a:cs typeface="Raleway" pitchFamily="34" charset="-120"/>
              </a:rPr>
              <a:t>2</a:t>
            </a:r>
            <a:endParaRPr lang="en-US" sz="2650" dirty="0"/>
          </a:p>
        </p:txBody>
      </p:sp>
      <p:sp>
        <p:nvSpPr>
          <p:cNvPr id="12" name="Text 8"/>
          <p:cNvSpPr/>
          <p:nvPr/>
        </p:nvSpPr>
        <p:spPr>
          <a:xfrm>
            <a:off x="9937790" y="598598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Raleway" pitchFamily="34" charset="0"/>
                <a:ea typeface="Raleway" pitchFamily="34" charset="-122"/>
                <a:cs typeface="Raleway" pitchFamily="34" charset="-120"/>
              </a:rPr>
              <a:t>APIs</a:t>
            </a:r>
            <a:endParaRPr lang="en-US" sz="2200" dirty="0"/>
          </a:p>
        </p:txBody>
      </p:sp>
      <p:sp>
        <p:nvSpPr>
          <p:cNvPr id="13" name="Text 9"/>
          <p:cNvSpPr/>
          <p:nvPr/>
        </p:nvSpPr>
        <p:spPr>
          <a:xfrm>
            <a:off x="9937790" y="6476405"/>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FFFFFF"/>
                </a:solidFill>
                <a:latin typeface="Roboto" pitchFamily="34" charset="0"/>
                <a:ea typeface="Roboto" pitchFamily="34" charset="-122"/>
                <a:cs typeface="Roboto" pitchFamily="34" charset="-120"/>
              </a:rPr>
              <a:t>Connections</a:t>
            </a:r>
            <a:endParaRPr lang="en-US" sz="1750" dirty="0"/>
          </a:p>
        </p:txBody>
      </p:sp>
      <p:pic>
        <p:nvPicPr>
          <p:cNvPr id="14" name="Image 2" descr="preencoded.png"/>
          <p:cNvPicPr>
            <a:picLocks noChangeAspect="1"/>
          </p:cNvPicPr>
          <p:nvPr/>
        </p:nvPicPr>
        <p:blipFill>
          <a:blip r:embed="rId5"/>
          <a:stretch>
            <a:fillRect/>
          </a:stretch>
        </p:blipFill>
        <p:spPr>
          <a:xfrm>
            <a:off x="5032653" y="2903934"/>
            <a:ext cx="4564975" cy="4564975"/>
          </a:xfrm>
          <a:prstGeom prst="rect">
            <a:avLst/>
          </a:prstGeom>
        </p:spPr>
      </p:pic>
      <p:sp>
        <p:nvSpPr>
          <p:cNvPr id="15" name="Text 10"/>
          <p:cNvSpPr/>
          <p:nvPr/>
        </p:nvSpPr>
        <p:spPr>
          <a:xfrm>
            <a:off x="8064103" y="6281380"/>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000000"/>
                </a:solidFill>
                <a:latin typeface="Raleway" pitchFamily="34" charset="0"/>
                <a:ea typeface="Raleway" pitchFamily="34" charset="-122"/>
                <a:cs typeface="Raleway" pitchFamily="34" charset="-120"/>
              </a:rPr>
              <a:t>3</a:t>
            </a:r>
            <a:endParaRPr lang="en-US" sz="2650" dirty="0"/>
          </a:p>
        </p:txBody>
      </p:sp>
      <p:sp>
        <p:nvSpPr>
          <p:cNvPr id="16" name="Text 11"/>
          <p:cNvSpPr/>
          <p:nvPr/>
        </p:nvSpPr>
        <p:spPr>
          <a:xfrm>
            <a:off x="1857256" y="5985986"/>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FFFFFF"/>
                </a:solidFill>
                <a:latin typeface="Raleway" pitchFamily="34" charset="0"/>
                <a:ea typeface="Raleway" pitchFamily="34" charset="-122"/>
                <a:cs typeface="Raleway" pitchFamily="34" charset="-120"/>
              </a:rPr>
              <a:t>Interface</a:t>
            </a:r>
            <a:endParaRPr lang="en-US" sz="2200" dirty="0"/>
          </a:p>
        </p:txBody>
      </p:sp>
      <p:sp>
        <p:nvSpPr>
          <p:cNvPr id="17" name="Text 12"/>
          <p:cNvSpPr/>
          <p:nvPr/>
        </p:nvSpPr>
        <p:spPr>
          <a:xfrm>
            <a:off x="793790" y="6476405"/>
            <a:ext cx="3898702" cy="362903"/>
          </a:xfrm>
          <a:prstGeom prst="rect">
            <a:avLst/>
          </a:prstGeom>
          <a:noFill/>
          <a:ln/>
        </p:spPr>
        <p:txBody>
          <a:bodyPr wrap="none" lIns="0" tIns="0" rIns="0" bIns="0" rtlCol="0" anchor="t"/>
          <a:lstStyle/>
          <a:p>
            <a:pPr marL="0" indent="0" algn="r">
              <a:lnSpc>
                <a:spcPts val="2850"/>
              </a:lnSpc>
              <a:buNone/>
            </a:pPr>
            <a:r>
              <a:rPr lang="en-US" sz="1750" dirty="0">
                <a:solidFill>
                  <a:srgbClr val="FFFFFF"/>
                </a:solidFill>
                <a:latin typeface="Roboto" pitchFamily="34" charset="0"/>
                <a:ea typeface="Roboto" pitchFamily="34" charset="-122"/>
                <a:cs typeface="Roboto" pitchFamily="34" charset="-120"/>
              </a:rPr>
              <a:t>Access</a:t>
            </a:r>
            <a:endParaRPr lang="en-US" sz="1750" dirty="0"/>
          </a:p>
        </p:txBody>
      </p:sp>
      <p:pic>
        <p:nvPicPr>
          <p:cNvPr id="18" name="Image 3" descr="preencoded.png"/>
          <p:cNvPicPr>
            <a:picLocks noChangeAspect="1"/>
          </p:cNvPicPr>
          <p:nvPr/>
        </p:nvPicPr>
        <p:blipFill>
          <a:blip r:embed="rId6"/>
          <a:stretch>
            <a:fillRect/>
          </a:stretch>
        </p:blipFill>
        <p:spPr>
          <a:xfrm>
            <a:off x="5032653" y="2903934"/>
            <a:ext cx="4564975" cy="4564975"/>
          </a:xfrm>
          <a:prstGeom prst="rect">
            <a:avLst/>
          </a:prstGeom>
        </p:spPr>
      </p:pic>
      <p:sp>
        <p:nvSpPr>
          <p:cNvPr id="19" name="Text 13"/>
          <p:cNvSpPr/>
          <p:nvPr/>
        </p:nvSpPr>
        <p:spPr>
          <a:xfrm>
            <a:off x="5838230" y="5892879"/>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000000"/>
                </a:solidFill>
                <a:latin typeface="Raleway" pitchFamily="34" charset="0"/>
                <a:ea typeface="Raleway" pitchFamily="34" charset="-122"/>
                <a:cs typeface="Raleway" pitchFamily="34" charset="-120"/>
              </a:rPr>
              <a:t>4</a:t>
            </a:r>
            <a:endParaRPr lang="en-US" sz="2650" dirty="0"/>
          </a:p>
        </p:txBody>
      </p:sp>
      <p:sp>
        <p:nvSpPr>
          <p:cNvPr id="20" name="Rectangle 19"/>
          <p:cNvSpPr/>
          <p:nvPr/>
        </p:nvSpPr>
        <p:spPr>
          <a:xfrm>
            <a:off x="12582939" y="7603434"/>
            <a:ext cx="1948070" cy="576470"/>
          </a:xfrm>
          <a:prstGeom prst="rect">
            <a:avLst/>
          </a:prstGeom>
          <a:solidFill>
            <a:srgbClr val="454242"/>
          </a:solidFill>
          <a:ln>
            <a:solidFill>
              <a:srgbClr val="4542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355652"/>
            <a:ext cx="5761077"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Visualizing the Output</a:t>
            </a:r>
            <a:endParaRPr lang="en-US" sz="4450" dirty="0"/>
          </a:p>
        </p:txBody>
      </p:sp>
      <p:sp>
        <p:nvSpPr>
          <p:cNvPr id="3" name="Text 1"/>
          <p:cNvSpPr/>
          <p:nvPr/>
        </p:nvSpPr>
        <p:spPr>
          <a:xfrm>
            <a:off x="793790" y="351805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Donor dashboards offer food listing options. Recipient dashboards display available food and delivery scheduling. Mobile apps provide navigation and delivery confirmation. These visuals enhance usability and efficiency.</a:t>
            </a:r>
            <a:endParaRPr lang="en-US" sz="1750" dirty="0"/>
          </a:p>
        </p:txBody>
      </p:sp>
      <p:sp>
        <p:nvSpPr>
          <p:cNvPr id="4" name="Text 2"/>
          <p:cNvSpPr/>
          <p:nvPr/>
        </p:nvSpPr>
        <p:spPr>
          <a:xfrm>
            <a:off x="793790" y="472582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Raleway" pitchFamily="34" charset="0"/>
                <a:ea typeface="Raleway" pitchFamily="34" charset="-122"/>
                <a:cs typeface="Raleway" pitchFamily="34" charset="-120"/>
              </a:rPr>
              <a:t>Donor dashboard</a:t>
            </a:r>
            <a:endParaRPr lang="en-US" sz="2200" dirty="0"/>
          </a:p>
        </p:txBody>
      </p:sp>
      <p:sp>
        <p:nvSpPr>
          <p:cNvPr id="5" name="Text 3"/>
          <p:cNvSpPr/>
          <p:nvPr/>
        </p:nvSpPr>
        <p:spPr>
          <a:xfrm>
            <a:off x="793790" y="5306973"/>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Listing options</a:t>
            </a:r>
            <a:endParaRPr lang="en-US" sz="1750" dirty="0"/>
          </a:p>
        </p:txBody>
      </p:sp>
      <p:sp>
        <p:nvSpPr>
          <p:cNvPr id="6" name="Text 4"/>
          <p:cNvSpPr/>
          <p:nvPr/>
        </p:nvSpPr>
        <p:spPr>
          <a:xfrm>
            <a:off x="7599521" y="472582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B1B27"/>
                </a:solidFill>
                <a:latin typeface="Raleway" pitchFamily="34" charset="0"/>
                <a:ea typeface="Raleway" pitchFamily="34" charset="-122"/>
                <a:cs typeface="Raleway" pitchFamily="34" charset="-120"/>
              </a:rPr>
              <a:t>Recipient dashboard</a:t>
            </a:r>
            <a:endParaRPr lang="en-US" sz="2200" dirty="0"/>
          </a:p>
        </p:txBody>
      </p:sp>
      <p:sp>
        <p:nvSpPr>
          <p:cNvPr id="7" name="Text 5"/>
          <p:cNvSpPr/>
          <p:nvPr/>
        </p:nvSpPr>
        <p:spPr>
          <a:xfrm>
            <a:off x="7599521" y="5306973"/>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Delivery scheduling</a:t>
            </a:r>
            <a:endParaRPr lang="en-US" sz="1750" dirty="0"/>
          </a:p>
        </p:txBody>
      </p:sp>
      <p:sp>
        <p:nvSpPr>
          <p:cNvPr id="8" name="Rectangle 7"/>
          <p:cNvSpPr/>
          <p:nvPr/>
        </p:nvSpPr>
        <p:spPr>
          <a:xfrm>
            <a:off x="12582939" y="7603434"/>
            <a:ext cx="1948070" cy="5764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73574"/>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Advantages of the Food Redistribution Interface</a:t>
            </a:r>
            <a:endParaRPr lang="en-US" sz="4450" dirty="0"/>
          </a:p>
        </p:txBody>
      </p:sp>
      <p:sp>
        <p:nvSpPr>
          <p:cNvPr id="4" name="Text 1"/>
          <p:cNvSpPr/>
          <p:nvPr/>
        </p:nvSpPr>
        <p:spPr>
          <a:xfrm>
            <a:off x="793790" y="2731294"/>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Our interface reduces food waste and increases food access. Businesses save on disposal fees. Environmental benefits include lower emissions. We aim for community impact and collaboration.</a:t>
            </a:r>
            <a:endParaRPr lang="en-US" sz="1750" dirty="0"/>
          </a:p>
        </p:txBody>
      </p:sp>
      <p:pic>
        <p:nvPicPr>
          <p:cNvPr id="5" name="Image 1" descr="preencoded.png"/>
          <p:cNvPicPr>
            <a:picLocks noChangeAspect="1"/>
          </p:cNvPicPr>
          <p:nvPr/>
        </p:nvPicPr>
        <p:blipFill>
          <a:blip r:embed="rId4"/>
          <a:stretch>
            <a:fillRect/>
          </a:stretch>
        </p:blipFill>
        <p:spPr>
          <a:xfrm>
            <a:off x="793790" y="4114800"/>
            <a:ext cx="566976" cy="566976"/>
          </a:xfrm>
          <a:prstGeom prst="rect">
            <a:avLst/>
          </a:prstGeom>
        </p:spPr>
      </p:pic>
      <p:sp>
        <p:nvSpPr>
          <p:cNvPr id="6" name="Text 2"/>
          <p:cNvSpPr/>
          <p:nvPr/>
        </p:nvSpPr>
        <p:spPr>
          <a:xfrm>
            <a:off x="1587579" y="407515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Reduce Waste</a:t>
            </a:r>
            <a:endParaRPr lang="en-US" sz="2200" dirty="0"/>
          </a:p>
        </p:txBody>
      </p:sp>
      <p:pic>
        <p:nvPicPr>
          <p:cNvPr id="7" name="Image 2" descr="preencoded.png"/>
          <p:cNvPicPr>
            <a:picLocks noChangeAspect="1"/>
          </p:cNvPicPr>
          <p:nvPr/>
        </p:nvPicPr>
        <p:blipFill>
          <a:blip r:embed="rId5"/>
          <a:stretch>
            <a:fillRect/>
          </a:stretch>
        </p:blipFill>
        <p:spPr>
          <a:xfrm>
            <a:off x="793790" y="5401866"/>
            <a:ext cx="566976" cy="566976"/>
          </a:xfrm>
          <a:prstGeom prst="rect">
            <a:avLst/>
          </a:prstGeom>
        </p:spPr>
      </p:pic>
      <p:sp>
        <p:nvSpPr>
          <p:cNvPr id="8" name="Text 3"/>
          <p:cNvSpPr/>
          <p:nvPr/>
        </p:nvSpPr>
        <p:spPr>
          <a:xfrm>
            <a:off x="1587579" y="53622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Increase Access</a:t>
            </a:r>
            <a:endParaRPr lang="en-US" sz="2200" dirty="0"/>
          </a:p>
        </p:txBody>
      </p:sp>
      <p:pic>
        <p:nvPicPr>
          <p:cNvPr id="9" name="Image 3" descr="preencoded.png"/>
          <p:cNvPicPr>
            <a:picLocks noChangeAspect="1"/>
          </p:cNvPicPr>
          <p:nvPr/>
        </p:nvPicPr>
        <p:blipFill>
          <a:blip r:embed="rId6"/>
          <a:stretch>
            <a:fillRect/>
          </a:stretch>
        </p:blipFill>
        <p:spPr>
          <a:xfrm>
            <a:off x="793790" y="6688931"/>
            <a:ext cx="566976" cy="566976"/>
          </a:xfrm>
          <a:prstGeom prst="rect">
            <a:avLst/>
          </a:prstGeom>
        </p:spPr>
      </p:pic>
      <p:sp>
        <p:nvSpPr>
          <p:cNvPr id="10" name="Text 4"/>
          <p:cNvSpPr/>
          <p:nvPr/>
        </p:nvSpPr>
        <p:spPr>
          <a:xfrm>
            <a:off x="1587579" y="664928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Cost Savings</a:t>
            </a:r>
            <a:endParaRPr lang="en-US" sz="2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774508"/>
            <a:ext cx="5822275"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Conclusion: A Solution</a:t>
            </a:r>
            <a:endParaRPr lang="en-US" sz="4450" dirty="0"/>
          </a:p>
        </p:txBody>
      </p:sp>
      <p:sp>
        <p:nvSpPr>
          <p:cNvPr id="3" name="Text 1"/>
          <p:cNvSpPr/>
          <p:nvPr/>
        </p:nvSpPr>
        <p:spPr>
          <a:xfrm>
            <a:off x="793790" y="2936915"/>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Our interface offers a scalable solution. We can combat food waste and hunger by connecting surplus food with those in need. Participate in our platform and support food redistribution efforts. Together, we can create a sustainable food system.</a:t>
            </a:r>
            <a:endParaRPr lang="en-US" sz="1750" dirty="0"/>
          </a:p>
        </p:txBody>
      </p:sp>
      <p:pic>
        <p:nvPicPr>
          <p:cNvPr id="4" name="Image 0" descr="preencoded.png"/>
          <p:cNvPicPr>
            <a:picLocks noChangeAspect="1"/>
          </p:cNvPicPr>
          <p:nvPr/>
        </p:nvPicPr>
        <p:blipFill>
          <a:blip r:embed="rId3"/>
          <a:stretch>
            <a:fillRect/>
          </a:stretch>
        </p:blipFill>
        <p:spPr>
          <a:xfrm>
            <a:off x="2978348" y="3917871"/>
            <a:ext cx="2152055" cy="807958"/>
          </a:xfrm>
          <a:prstGeom prst="rect">
            <a:avLst/>
          </a:prstGeom>
        </p:spPr>
      </p:pic>
      <p:sp>
        <p:nvSpPr>
          <p:cNvPr id="5" name="Text 2"/>
          <p:cNvSpPr/>
          <p:nvPr/>
        </p:nvSpPr>
        <p:spPr>
          <a:xfrm>
            <a:off x="3894892" y="4209693"/>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3C3939"/>
                </a:solidFill>
                <a:latin typeface="Raleway" pitchFamily="34" charset="0"/>
                <a:ea typeface="Raleway" pitchFamily="34" charset="-122"/>
                <a:cs typeface="Raleway" pitchFamily="34" charset="-120"/>
              </a:rPr>
              <a:t>1</a:t>
            </a:r>
            <a:endParaRPr lang="en-US" sz="2500" dirty="0"/>
          </a:p>
        </p:txBody>
      </p:sp>
      <p:sp>
        <p:nvSpPr>
          <p:cNvPr id="6" name="Text 3"/>
          <p:cNvSpPr/>
          <p:nvPr/>
        </p:nvSpPr>
        <p:spPr>
          <a:xfrm>
            <a:off x="5357217" y="4144685"/>
            <a:ext cx="2269569"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Sustainable Food</a:t>
            </a:r>
            <a:endParaRPr lang="en-US" sz="2200" dirty="0"/>
          </a:p>
        </p:txBody>
      </p:sp>
      <p:sp>
        <p:nvSpPr>
          <p:cNvPr id="7" name="Shape 4"/>
          <p:cNvSpPr/>
          <p:nvPr/>
        </p:nvSpPr>
        <p:spPr>
          <a:xfrm>
            <a:off x="5187077" y="4738926"/>
            <a:ext cx="8592860" cy="15240"/>
          </a:xfrm>
          <a:prstGeom prst="roundRect">
            <a:avLst>
              <a:gd name="adj" fmla="val 625116"/>
            </a:avLst>
          </a:prstGeom>
          <a:solidFill>
            <a:srgbClr val="C7C7D0"/>
          </a:solidFill>
          <a:ln/>
        </p:spPr>
      </p:sp>
      <p:pic>
        <p:nvPicPr>
          <p:cNvPr id="8" name="Image 1" descr="preencoded.png"/>
          <p:cNvPicPr>
            <a:picLocks noChangeAspect="1"/>
          </p:cNvPicPr>
          <p:nvPr/>
        </p:nvPicPr>
        <p:blipFill>
          <a:blip r:embed="rId4"/>
          <a:stretch>
            <a:fillRect/>
          </a:stretch>
        </p:blipFill>
        <p:spPr>
          <a:xfrm>
            <a:off x="1902381" y="4782503"/>
            <a:ext cx="4304109" cy="807958"/>
          </a:xfrm>
          <a:prstGeom prst="rect">
            <a:avLst/>
          </a:prstGeom>
        </p:spPr>
      </p:pic>
      <p:sp>
        <p:nvSpPr>
          <p:cNvPr id="9" name="Text 5"/>
          <p:cNvSpPr/>
          <p:nvPr/>
        </p:nvSpPr>
        <p:spPr>
          <a:xfrm>
            <a:off x="3894892" y="4987171"/>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3C3939"/>
                </a:solidFill>
                <a:latin typeface="Raleway" pitchFamily="34" charset="0"/>
                <a:ea typeface="Raleway" pitchFamily="34" charset="-122"/>
                <a:cs typeface="Raleway" pitchFamily="34" charset="-120"/>
              </a:rPr>
              <a:t>2</a:t>
            </a:r>
            <a:endParaRPr lang="en-US" sz="2500" dirty="0"/>
          </a:p>
        </p:txBody>
      </p:sp>
      <p:sp>
        <p:nvSpPr>
          <p:cNvPr id="10" name="Text 6"/>
          <p:cNvSpPr/>
          <p:nvPr/>
        </p:nvSpPr>
        <p:spPr>
          <a:xfrm>
            <a:off x="6433304" y="5009317"/>
            <a:ext cx="2067758"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Reduce Hunger</a:t>
            </a:r>
            <a:endParaRPr lang="en-US" sz="2200" dirty="0"/>
          </a:p>
        </p:txBody>
      </p:sp>
      <p:sp>
        <p:nvSpPr>
          <p:cNvPr id="11" name="Shape 7"/>
          <p:cNvSpPr/>
          <p:nvPr/>
        </p:nvSpPr>
        <p:spPr>
          <a:xfrm>
            <a:off x="6263164" y="5603558"/>
            <a:ext cx="7516773" cy="15240"/>
          </a:xfrm>
          <a:prstGeom prst="roundRect">
            <a:avLst>
              <a:gd name="adj" fmla="val 625116"/>
            </a:avLst>
          </a:prstGeom>
          <a:solidFill>
            <a:srgbClr val="C7C7D0"/>
          </a:solidFill>
          <a:ln/>
        </p:spPr>
      </p:sp>
      <p:pic>
        <p:nvPicPr>
          <p:cNvPr id="12" name="Image 2" descr="preencoded.png"/>
          <p:cNvPicPr>
            <a:picLocks noChangeAspect="1"/>
          </p:cNvPicPr>
          <p:nvPr/>
        </p:nvPicPr>
        <p:blipFill>
          <a:blip r:embed="rId5"/>
          <a:stretch>
            <a:fillRect/>
          </a:stretch>
        </p:blipFill>
        <p:spPr>
          <a:xfrm>
            <a:off x="826294" y="5647134"/>
            <a:ext cx="6456164" cy="807958"/>
          </a:xfrm>
          <a:prstGeom prst="rect">
            <a:avLst/>
          </a:prstGeom>
        </p:spPr>
      </p:pic>
      <p:sp>
        <p:nvSpPr>
          <p:cNvPr id="13" name="Text 8"/>
          <p:cNvSpPr/>
          <p:nvPr/>
        </p:nvSpPr>
        <p:spPr>
          <a:xfrm>
            <a:off x="3894773" y="5851803"/>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3C3939"/>
                </a:solidFill>
                <a:latin typeface="Raleway" pitchFamily="34" charset="0"/>
                <a:ea typeface="Raleway" pitchFamily="34" charset="-122"/>
                <a:cs typeface="Raleway" pitchFamily="34" charset="-120"/>
              </a:rPr>
              <a:t>3</a:t>
            </a:r>
            <a:endParaRPr lang="en-US" sz="2500" dirty="0"/>
          </a:p>
        </p:txBody>
      </p:sp>
      <p:sp>
        <p:nvSpPr>
          <p:cNvPr id="14" name="Text 9"/>
          <p:cNvSpPr/>
          <p:nvPr/>
        </p:nvSpPr>
        <p:spPr>
          <a:xfrm>
            <a:off x="7509272" y="5873948"/>
            <a:ext cx="1940243"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Combat Waste</a:t>
            </a:r>
            <a:endParaRPr lang="en-US" sz="2200" dirty="0"/>
          </a:p>
        </p:txBody>
      </p:sp>
      <p:sp>
        <p:nvSpPr>
          <p:cNvPr id="15" name="Rectangle 14"/>
          <p:cNvSpPr/>
          <p:nvPr/>
        </p:nvSpPr>
        <p:spPr>
          <a:xfrm>
            <a:off x="12582939" y="7603434"/>
            <a:ext cx="1948070" cy="5764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TotalTime>
  <Words>441</Words>
  <Application>Microsoft Office PowerPoint</Application>
  <PresentationFormat>Custom</PresentationFormat>
  <Paragraphs>64</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Roboto</vt:lpstr>
      <vt:lpstr>Arial</vt:lpstr>
      <vt:lpstr>Raleway</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Asha latha Kotti</cp:lastModifiedBy>
  <cp:revision>4</cp:revision>
  <dcterms:created xsi:type="dcterms:W3CDTF">2025-03-22T05:02:00Z</dcterms:created>
  <dcterms:modified xsi:type="dcterms:W3CDTF">2025-04-11T19:42:43Z</dcterms:modified>
</cp:coreProperties>
</file>